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handoutMasterIdLst>
    <p:handoutMasterId r:id="rId28"/>
  </p:handoutMasterIdLst>
  <p:sldIdLst>
    <p:sldId id="256" r:id="rId2"/>
    <p:sldId id="258" r:id="rId3"/>
    <p:sldId id="259" r:id="rId4"/>
    <p:sldId id="269" r:id="rId5"/>
    <p:sldId id="257" r:id="rId6"/>
    <p:sldId id="260" r:id="rId7"/>
    <p:sldId id="261" r:id="rId8"/>
    <p:sldId id="262" r:id="rId9"/>
    <p:sldId id="263" r:id="rId10"/>
    <p:sldId id="264" r:id="rId11"/>
    <p:sldId id="265" r:id="rId12"/>
    <p:sldId id="266" r:id="rId13"/>
    <p:sldId id="273" r:id="rId14"/>
    <p:sldId id="267" r:id="rId15"/>
    <p:sldId id="268" r:id="rId16"/>
    <p:sldId id="270" r:id="rId17"/>
    <p:sldId id="271" r:id="rId18"/>
    <p:sldId id="272" r:id="rId19"/>
    <p:sldId id="274" r:id="rId20"/>
    <p:sldId id="275" r:id="rId21"/>
    <p:sldId id="276" r:id="rId22"/>
    <p:sldId id="277" r:id="rId23"/>
    <p:sldId id="278" r:id="rId24"/>
    <p:sldId id="279" r:id="rId25"/>
    <p:sldId id="280" r:id="rId26"/>
  </p:sldIdLst>
  <p:sldSz cx="12192000" cy="6858000"/>
  <p:notesSz cx="6858000" cy="9144000"/>
  <p:embeddedFontLst>
    <p:embeddedFont>
      <p:font typeface="Abril Fatface" panose="02000503000000020003" pitchFamily="2" charset="77"/>
      <p:regular r:id="rId29"/>
    </p:embeddedFont>
    <p:embeddedFont>
      <p:font typeface="Calibri" panose="020F0502020204030204" pitchFamily="34" charset="0"/>
      <p:regular r:id="rId30"/>
      <p:bold r:id="rId31"/>
      <p:italic r:id="rId32"/>
      <p:boldItalic r:id="rId33"/>
    </p:embeddedFont>
    <p:embeddedFont>
      <p:font typeface="Griffy" panose="02000000000000000000" pitchFamily="2" charset="0"/>
      <p:regular r:id="rId34"/>
    </p:embeddedFont>
    <p:embeddedFont>
      <p:font typeface="Homemade Apple" panose="02000000000000000000" pitchFamily="2" charset="0"/>
      <p:regular r:id="rId35"/>
    </p:embeddedFont>
    <p:embeddedFont>
      <p:font typeface="Poppins" pitchFamily="2" charset="77"/>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Mono" pitchFamily="49" charset="0"/>
      <p:regular r:id="rId44"/>
      <p:bold r:id="rId45"/>
      <p:italic r:id="rId46"/>
      <p:boldItalic r:id="rId47"/>
    </p:embeddedFont>
    <p:embeddedFont>
      <p:font typeface="Roboto Mono SemiBold"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94669"/>
  </p:normalViewPr>
  <p:slideViewPr>
    <p:cSldViewPr snapToGrid="0">
      <p:cViewPr varScale="1">
        <p:scale>
          <a:sx n="101" d="100"/>
          <a:sy n="101" d="100"/>
        </p:scale>
        <p:origin x="224" y="464"/>
      </p:cViewPr>
      <p:guideLst>
        <p:guide orient="horz" pos="2160"/>
        <p:guide pos="3840"/>
      </p:guideLst>
    </p:cSldViewPr>
  </p:slideViewPr>
  <p:notesTextViewPr>
    <p:cViewPr>
      <p:scale>
        <a:sx n="1" d="1"/>
        <a:sy n="1" d="1"/>
      </p:scale>
      <p:origin x="0" y="0"/>
    </p:cViewPr>
  </p:notesTextViewPr>
  <p:notesViewPr>
    <p:cSldViewPr snapToGrid="0">
      <p:cViewPr varScale="1">
        <p:scale>
          <a:sx n="91" d="100"/>
          <a:sy n="91" d="100"/>
        </p:scale>
        <p:origin x="288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9EDAE0-0BA4-5B5E-EB27-B4A563226E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37096F-6E29-3F7D-4238-2033086711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F8A411-6230-3B49-AD5E-B2E83ED7C2F7}" type="datetimeFigureOut">
              <a:rPr lang="en-US" smtClean="0"/>
              <a:t>4/23/23</a:t>
            </a:fld>
            <a:endParaRPr lang="en-US"/>
          </a:p>
        </p:txBody>
      </p:sp>
      <p:sp>
        <p:nvSpPr>
          <p:cNvPr id="4" name="Footer Placeholder 3">
            <a:extLst>
              <a:ext uri="{FF2B5EF4-FFF2-40B4-BE49-F238E27FC236}">
                <a16:creationId xmlns:a16="http://schemas.microsoft.com/office/drawing/2014/main" id="{98C897EC-9D78-25D5-7DFC-B82B278167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D5E062-74D4-D6D3-30B8-19AEF01734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2259AA-4DF2-FF47-95CA-76F58D9B1325}" type="slidenum">
              <a:rPr lang="en-US" smtClean="0"/>
              <a:t>‹#›</a:t>
            </a:fld>
            <a:endParaRPr lang="en-US"/>
          </a:p>
        </p:txBody>
      </p:sp>
    </p:spTree>
    <p:extLst>
      <p:ext uri="{BB962C8B-B14F-4D97-AF65-F5344CB8AC3E}">
        <p14:creationId xmlns:p14="http://schemas.microsoft.com/office/powerpoint/2010/main" val="4262982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dirty="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22">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31327" y="1506937"/>
            <a:ext cx="7694341" cy="313196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t>Java</a:t>
            </a:r>
            <a:r>
              <a:rPr lang="zh-CN" altLang="en-US" sz="6000" dirty="0"/>
              <a:t> </a:t>
            </a:r>
            <a:r>
              <a:rPr lang="en-US" altLang="zh-CN" sz="6000" dirty="0"/>
              <a:t>OOP</a:t>
            </a:r>
            <a:br>
              <a:rPr lang="en" altLang="zh-CN" sz="6000" dirty="0"/>
            </a:br>
            <a:r>
              <a:rPr lang="en-US" altLang="zh-CN" sz="6000" dirty="0">
                <a:solidFill>
                  <a:schemeClr val="accent1"/>
                </a:solidFill>
              </a:rPr>
              <a:t>2D</a:t>
            </a:r>
            <a:r>
              <a:rPr lang="zh-CN" altLang="en-US" sz="6000" dirty="0">
                <a:solidFill>
                  <a:schemeClr val="accent1"/>
                </a:solidFill>
              </a:rPr>
              <a:t> </a:t>
            </a:r>
            <a:r>
              <a:rPr lang="en-US" altLang="zh-CN" sz="6000" dirty="0">
                <a:solidFill>
                  <a:schemeClr val="accent1"/>
                </a:solidFill>
              </a:rPr>
              <a:t>Box</a:t>
            </a:r>
            <a:r>
              <a:rPr lang="zh-CN" altLang="en-US" sz="6000" dirty="0">
                <a:solidFill>
                  <a:schemeClr val="accent1"/>
                </a:solidFill>
              </a:rPr>
              <a:t> </a:t>
            </a:r>
            <a:r>
              <a:rPr lang="en-US" altLang="zh-CN" sz="6000" dirty="0">
                <a:solidFill>
                  <a:schemeClr val="accent1"/>
                </a:solidFill>
              </a:rPr>
              <a:t>Pushing</a:t>
            </a:r>
            <a:r>
              <a:rPr lang="zh-CN" altLang="en-US" sz="6000" dirty="0">
                <a:solidFill>
                  <a:schemeClr val="accent1"/>
                </a:solidFill>
              </a:rPr>
              <a:t> </a:t>
            </a:r>
            <a:r>
              <a:rPr lang="en-US" altLang="zh-CN" sz="6000" dirty="0">
                <a:solidFill>
                  <a:schemeClr val="accent1"/>
                </a:solidFill>
              </a:rPr>
              <a:t>Game</a:t>
            </a:r>
            <a:br>
              <a:rPr lang="en" altLang="zh-CN" sz="6000" dirty="0">
                <a:solidFill>
                  <a:schemeClr val="accent1"/>
                </a:solidFill>
              </a:rPr>
            </a:br>
            <a:r>
              <a:rPr lang="en-US" altLang="zh-CN" sz="5000" dirty="0"/>
              <a:t>Code</a:t>
            </a:r>
            <a:r>
              <a:rPr lang="zh-CN" altLang="en-US" sz="5000" dirty="0"/>
              <a:t> </a:t>
            </a:r>
            <a:r>
              <a:rPr lang="en-US" altLang="zh-CN" sz="5000" dirty="0"/>
              <a:t>Analysis</a:t>
            </a:r>
            <a:r>
              <a:rPr lang="en" sz="5000" dirty="0"/>
              <a:t>.</a:t>
            </a:r>
            <a:endParaRPr sz="5000" dirty="0"/>
          </a:p>
        </p:txBody>
      </p:sp>
      <p:sp>
        <p:nvSpPr>
          <p:cNvPr id="381" name="Google Shape;381;p22"/>
          <p:cNvSpPr txBox="1">
            <a:spLocks noGrp="1"/>
          </p:cNvSpPr>
          <p:nvPr>
            <p:ph type="subTitle" idx="1"/>
          </p:nvPr>
        </p:nvSpPr>
        <p:spPr>
          <a:xfrm>
            <a:off x="5798634" y="4940745"/>
            <a:ext cx="4873083" cy="790982"/>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zh-CN" altLang="en-US" dirty="0">
                <a:solidFill>
                  <a:schemeClr val="accent1"/>
                </a:solidFill>
              </a:rPr>
              <a:t> </a:t>
            </a:r>
            <a:r>
              <a:rPr lang="en-US" altLang="zh-CN" dirty="0">
                <a:solidFill>
                  <a:schemeClr val="accent1"/>
                </a:solidFill>
              </a:rPr>
              <a:t>Team</a:t>
            </a:r>
            <a:r>
              <a:rPr lang="zh-CN" altLang="en-US" dirty="0">
                <a:solidFill>
                  <a:schemeClr val="accent1"/>
                </a:solidFill>
              </a:rPr>
              <a:t> </a:t>
            </a:r>
            <a:r>
              <a:rPr lang="en-US" altLang="zh-CN" dirty="0">
                <a:solidFill>
                  <a:schemeClr val="accent1"/>
                </a:solidFill>
              </a:rPr>
              <a:t>Players</a:t>
            </a:r>
            <a:r>
              <a:rPr lang="zh-CN" altLang="en-US" dirty="0">
                <a:solidFill>
                  <a:schemeClr val="accent1"/>
                </a:solidFill>
              </a:rPr>
              <a:t>：</a:t>
            </a:r>
            <a:r>
              <a:rPr lang="ja-JP" altLang="en-US"/>
              <a:t>王俊崴</a:t>
            </a:r>
            <a:r>
              <a:rPr lang="en-US" altLang="zh-CN" dirty="0"/>
              <a:t>|</a:t>
            </a:r>
            <a:r>
              <a:rPr lang="zh-CN" altLang="en-US" dirty="0"/>
              <a:t>胡哲玮</a:t>
            </a:r>
            <a:r>
              <a:rPr lang="en-US" altLang="zh-CN" dirty="0"/>
              <a:t>|</a:t>
            </a:r>
            <a:r>
              <a:rPr lang="zh-CN" altLang="en-US" dirty="0"/>
              <a:t>何远嵚</a:t>
            </a:r>
            <a:r>
              <a:rPr lang="en-US" altLang="zh-CN" dirty="0"/>
              <a:t>|</a:t>
            </a:r>
            <a:r>
              <a:rPr lang="zh-CN" altLang="en-US" dirty="0"/>
              <a:t>赵亮哲 </a:t>
            </a:r>
            <a:r>
              <a:rPr lang="en" dirty="0">
                <a:solidFill>
                  <a:schemeClr val="accent1"/>
                </a:solidFill>
              </a:rPr>
              <a:t>&lt;/p&gt;</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a:solidFill>
                  <a:schemeClr val="accent3"/>
                </a:solidFill>
              </a:rPr>
              <a:t>&lt;p&gt; </a:t>
            </a:r>
            <a:r>
              <a:rPr lang="en"/>
              <a:t>Add a brief </a:t>
            </a:r>
            <a:r>
              <a:rPr lang="en">
                <a:solidFill>
                  <a:schemeClr val="accent3"/>
                </a:solidFill>
              </a:rPr>
              <a:t>introduction </a:t>
            </a:r>
            <a:r>
              <a:rPr lang="en"/>
              <a:t>of your section here: Let’s dive in and get to know some interesting facts about animals! </a:t>
            </a:r>
            <a:r>
              <a:rPr lang="en" sz="2100">
                <a:solidFill>
                  <a:schemeClr val="accent3"/>
                </a:solidFill>
              </a:rPr>
              <a:t>&lt;/p&gt;</a:t>
            </a:r>
            <a:endParaRPr>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NOW WE WILL TALK ABOUT </a:t>
            </a:r>
            <a:r>
              <a:rPr lang="en" sz="6800">
                <a:solidFill>
                  <a:schemeClr val="accent3"/>
                </a:solidFill>
              </a:rPr>
              <a:t>THIS </a:t>
            </a:r>
            <a:endParaRPr sz="680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THIS IS AN EDITABLE </a:t>
            </a:r>
            <a:r>
              <a:rPr lang="en" sz="6000" dirty="0">
                <a:solidFill>
                  <a:schemeClr val="accent2"/>
                </a:solidFill>
              </a:rPr>
              <a:t>WORLD MAP</a:t>
            </a:r>
            <a:endParaRPr sz="6000" dirty="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Showcase places</a:t>
            </a:r>
            <a:endParaRPr dirty="0"/>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100% Editable</a:t>
            </a:r>
            <a:endParaRPr dirty="0"/>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You can use maps to show your offices or markets. Or as charts, highlighting the countries and adding your data.</a:t>
            </a:r>
            <a:endParaRPr dirty="0"/>
          </a:p>
          <a:p>
            <a:pPr marL="0" lvl="0" indent="0" algn="l" rtl="0">
              <a:spcBef>
                <a:spcPts val="0"/>
              </a:spcBef>
              <a:spcAft>
                <a:spcPts val="0"/>
              </a:spcAft>
              <a:buNone/>
            </a:pPr>
            <a:endParaRPr dirty="0"/>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You can double click on the desired country and change fill color.</a:t>
            </a:r>
            <a:endParaRPr dirty="0"/>
          </a:p>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SOME FACTS ABOUT MY </a:t>
            </a:r>
            <a:r>
              <a:rPr lang="en" sz="6000" dirty="0">
                <a:solidFill>
                  <a:schemeClr val="accent2"/>
                </a:solidFill>
              </a:rPr>
              <a:t>CATS.</a:t>
            </a:r>
            <a:endParaRPr sz="6000" dirty="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2"/>
                </a:solidFill>
              </a:rPr>
              <a:t>06</a:t>
            </a:r>
            <a:endParaRPr dirty="0">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TABLE OF </a:t>
            </a:r>
            <a:r>
              <a:rPr lang="en" sz="6000" dirty="0">
                <a:solidFill>
                  <a:schemeClr val="accent2"/>
                </a:solidFill>
              </a:rPr>
              <a:t>CONTENTS.</a:t>
            </a:r>
            <a:endParaRPr sz="6000" dirty="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indent="0" algn="ctr">
              <a:spcAft>
                <a:spcPts val="2100"/>
              </a:spcAft>
              <a:buNone/>
            </a:pPr>
            <a:r>
              <a:rPr lang="en-US" altLang="zh-CN" dirty="0"/>
              <a:t>Analysis of voted </a:t>
            </a:r>
            <a:r>
              <a:rPr lang="en-US" altLang="zh-CN" dirty="0">
                <a:solidFill>
                  <a:schemeClr val="accent2"/>
                </a:solidFill>
              </a:rPr>
              <a:t>“best” </a:t>
            </a:r>
            <a:r>
              <a:rPr lang="en-US" altLang="zh-CN" dirty="0"/>
              <a:t>code</a:t>
            </a:r>
            <a:endParaRPr lang="en-CA" altLang="zh-CN" dirty="0"/>
          </a:p>
          <a:p>
            <a:pPr marL="0" indent="0" algn="ctr">
              <a:spcAft>
                <a:spcPts val="2100"/>
              </a:spcAft>
              <a:buNone/>
            </a:pPr>
            <a:r>
              <a:rPr lang="ja-JP" altLang="en-US">
                <a:solidFill>
                  <a:schemeClr val="accent2"/>
                </a:solidFill>
              </a:rPr>
              <a:t>最好</a:t>
            </a:r>
            <a:r>
              <a:rPr lang="ja-JP" altLang="en-US"/>
              <a:t>的代码的分析介绍</a:t>
            </a:r>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CA" dirty="0"/>
              <a:t>Code </a:t>
            </a:r>
            <a:r>
              <a:rPr lang="en-CA" b="1" dirty="0">
                <a:solidFill>
                  <a:schemeClr val="accent1"/>
                </a:solidFill>
              </a:rPr>
              <a:t>strengths</a:t>
            </a:r>
            <a:r>
              <a:rPr lang="en-CA" dirty="0"/>
              <a:t> and </a:t>
            </a:r>
            <a:r>
              <a:rPr lang="en-CA" b="1" dirty="0">
                <a:solidFill>
                  <a:schemeClr val="accent3"/>
                </a:solidFill>
              </a:rPr>
              <a:t>weaknesses</a:t>
            </a:r>
          </a:p>
          <a:p>
            <a:pPr marL="0" lvl="0" indent="0" algn="ctr" rtl="0">
              <a:spcBef>
                <a:spcPts val="0"/>
              </a:spcBef>
              <a:spcAft>
                <a:spcPts val="2100"/>
              </a:spcAft>
              <a:buNone/>
            </a:pPr>
            <a:r>
              <a:rPr lang="en-CA" dirty="0"/>
              <a:t>代码的</a:t>
            </a:r>
            <a:r>
              <a:rPr lang="en-CA" b="1" dirty="0">
                <a:solidFill>
                  <a:schemeClr val="accent1"/>
                </a:solidFill>
              </a:rPr>
              <a:t>优点</a:t>
            </a:r>
            <a:r>
              <a:rPr lang="en-CA" dirty="0"/>
              <a:t>和</a:t>
            </a:r>
            <a:r>
              <a:rPr lang="en-CA" b="1" dirty="0">
                <a:solidFill>
                  <a:schemeClr val="accent3"/>
                </a:solidFill>
              </a:rPr>
              <a:t>不足</a:t>
            </a:r>
            <a:endParaRPr b="1" dirty="0">
              <a:solidFill>
                <a:schemeClr val="accent3"/>
              </a:solidFill>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US" altLang="zh-CN" dirty="0">
                <a:solidFill>
                  <a:schemeClr val="accent1"/>
                </a:solidFill>
              </a:rPr>
              <a:t>Before</a:t>
            </a:r>
            <a:r>
              <a:rPr lang="zh-CN" altLang="en-US" dirty="0"/>
              <a:t> </a:t>
            </a:r>
            <a:r>
              <a:rPr lang="en-US" altLang="zh-CN" dirty="0"/>
              <a:t>vs</a:t>
            </a:r>
            <a:r>
              <a:rPr lang="zh-CN" altLang="en-US" dirty="0"/>
              <a:t> </a:t>
            </a:r>
            <a:r>
              <a:rPr lang="en-US" altLang="zh-CN" dirty="0">
                <a:solidFill>
                  <a:schemeClr val="accent3"/>
                </a:solidFill>
              </a:rPr>
              <a:t>After</a:t>
            </a:r>
            <a:endParaRPr lang="en-CA" dirty="0">
              <a:solidFill>
                <a:schemeClr val="accent3"/>
              </a:solidFill>
            </a:endParaRPr>
          </a:p>
          <a:p>
            <a:pPr marL="0" lvl="0" indent="0" algn="ctr" rtl="0">
              <a:spcBef>
                <a:spcPts val="0"/>
              </a:spcBef>
              <a:spcAft>
                <a:spcPts val="2100"/>
              </a:spcAft>
              <a:buNone/>
            </a:pPr>
            <a:r>
              <a:rPr lang="en-CA" dirty="0"/>
              <a:t>改进</a:t>
            </a:r>
            <a:r>
              <a:rPr lang="en-US" dirty="0"/>
              <a:t>完</a:t>
            </a:r>
            <a:r>
              <a:rPr lang="en-CA" dirty="0"/>
              <a:t>的代码</a:t>
            </a:r>
            <a:r>
              <a:rPr lang="en-CA" dirty="0">
                <a:solidFill>
                  <a:schemeClr val="accent1"/>
                </a:solidFill>
              </a:rPr>
              <a:t>前</a:t>
            </a:r>
            <a:r>
              <a:rPr lang="en-CA" dirty="0">
                <a:solidFill>
                  <a:schemeClr val="accent3"/>
                </a:solidFill>
              </a:rPr>
              <a:t>后</a:t>
            </a:r>
            <a:r>
              <a:rPr lang="en-CA" dirty="0"/>
              <a:t>对比</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US" altLang="zh-CN" dirty="0">
                <a:solidFill>
                  <a:schemeClr val="accent1"/>
                </a:solidFill>
              </a:rPr>
              <a:t>Lab</a:t>
            </a:r>
            <a:r>
              <a:rPr lang="en-US" altLang="zh-CN" dirty="0"/>
              <a:t>[</a:t>
            </a:r>
            <a:r>
              <a:rPr lang="en-US" altLang="zh-CN" dirty="0">
                <a:solidFill>
                  <a:schemeClr val="accent2"/>
                </a:solidFill>
              </a:rPr>
              <a:t>n</a:t>
            </a:r>
            <a:r>
              <a:rPr lang="en-US" altLang="zh-CN" dirty="0"/>
              <a:t>]</a:t>
            </a:r>
            <a:r>
              <a:rPr lang="zh-CN" altLang="en-US" dirty="0"/>
              <a:t> </a:t>
            </a:r>
            <a:r>
              <a:rPr lang="en-US" altLang="zh-CN" dirty="0"/>
              <a:t>=&gt;</a:t>
            </a:r>
            <a:r>
              <a:rPr lang="zh-CN" altLang="en-US" dirty="0"/>
              <a:t> </a:t>
            </a:r>
            <a:r>
              <a:rPr lang="en-US" altLang="zh-CN" dirty="0">
                <a:solidFill>
                  <a:schemeClr val="accent1"/>
                </a:solidFill>
              </a:rPr>
              <a:t>Lab</a:t>
            </a:r>
            <a:r>
              <a:rPr lang="en-US" altLang="zh-CN" dirty="0"/>
              <a:t>[</a:t>
            </a:r>
            <a:r>
              <a:rPr lang="en-US" altLang="zh-CN" dirty="0">
                <a:solidFill>
                  <a:schemeClr val="accent3"/>
                </a:solidFill>
              </a:rPr>
              <a:t>n+1</a:t>
            </a:r>
            <a:r>
              <a:rPr lang="en-US" altLang="zh-CN" dirty="0"/>
              <a:t>]</a:t>
            </a:r>
          </a:p>
          <a:p>
            <a:pPr marL="0" lvl="0" indent="0" algn="ctr" rtl="0">
              <a:spcBef>
                <a:spcPts val="0"/>
              </a:spcBef>
              <a:spcAft>
                <a:spcPts val="2100"/>
              </a:spcAft>
              <a:buNone/>
            </a:pPr>
            <a:r>
              <a:rPr lang="en-US" altLang="zh-CN" dirty="0">
                <a:solidFill>
                  <a:schemeClr val="accent5"/>
                </a:solidFill>
              </a:rPr>
              <a:t>(1)</a:t>
            </a: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CA" altLang="ja-JP" dirty="0"/>
              <a:t>Code with </a:t>
            </a:r>
            <a:r>
              <a:rPr lang="en-CA" altLang="ja-JP" b="1" dirty="0">
                <a:solidFill>
                  <a:schemeClr val="accent2"/>
                </a:solidFill>
              </a:rPr>
              <a:t>most room</a:t>
            </a:r>
            <a:r>
              <a:rPr lang="en-CA" altLang="ja-JP" dirty="0">
                <a:solidFill>
                  <a:schemeClr val="accent2"/>
                </a:solidFill>
              </a:rPr>
              <a:t> </a:t>
            </a:r>
            <a:r>
              <a:rPr lang="en-CA" altLang="ja-JP" dirty="0"/>
              <a:t>for </a:t>
            </a:r>
            <a:r>
              <a:rPr lang="en-CA" altLang="ja-JP" b="1" dirty="0">
                <a:solidFill>
                  <a:schemeClr val="accent2"/>
                </a:solidFill>
              </a:rPr>
              <a:t>improvement</a:t>
            </a:r>
          </a:p>
          <a:p>
            <a:pPr marL="0" lvl="0" indent="0" algn="ctr" rtl="0">
              <a:spcBef>
                <a:spcPts val="0"/>
              </a:spcBef>
              <a:spcAft>
                <a:spcPts val="2100"/>
              </a:spcAft>
              <a:buNone/>
            </a:pPr>
            <a:r>
              <a:rPr lang="ja-JP" altLang="en-US" b="1">
                <a:solidFill>
                  <a:schemeClr val="accent2"/>
                </a:solidFill>
              </a:rPr>
              <a:t>改进余地</a:t>
            </a:r>
            <a:r>
              <a:rPr lang="ja-JP" altLang="en-US"/>
              <a:t>⽐较⼤的代码</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US" altLang="zh-CN" dirty="0">
                <a:solidFill>
                  <a:schemeClr val="accent1"/>
                </a:solidFill>
              </a:rPr>
              <a:t>Lab</a:t>
            </a:r>
            <a:r>
              <a:rPr lang="en-US" altLang="zh-CN" dirty="0"/>
              <a:t>[</a:t>
            </a:r>
            <a:r>
              <a:rPr lang="en-US" altLang="zh-CN" dirty="0">
                <a:solidFill>
                  <a:schemeClr val="accent2"/>
                </a:solidFill>
              </a:rPr>
              <a:t>n</a:t>
            </a:r>
            <a:r>
              <a:rPr lang="en-US" altLang="zh-CN" dirty="0"/>
              <a:t>]</a:t>
            </a:r>
            <a:r>
              <a:rPr lang="zh-CN" altLang="en-US" dirty="0"/>
              <a:t> </a:t>
            </a:r>
            <a:r>
              <a:rPr lang="en-US" altLang="zh-CN" dirty="0"/>
              <a:t>=&gt;</a:t>
            </a:r>
            <a:r>
              <a:rPr lang="zh-CN" altLang="en-US" dirty="0"/>
              <a:t> </a:t>
            </a:r>
            <a:r>
              <a:rPr lang="en-US" altLang="zh-CN" dirty="0">
                <a:solidFill>
                  <a:schemeClr val="accent1"/>
                </a:solidFill>
              </a:rPr>
              <a:t>Lab</a:t>
            </a:r>
            <a:r>
              <a:rPr lang="en-US" altLang="zh-CN" dirty="0"/>
              <a:t>[</a:t>
            </a:r>
            <a:r>
              <a:rPr lang="en-US" altLang="zh-CN" dirty="0">
                <a:solidFill>
                  <a:schemeClr val="accent3"/>
                </a:solidFill>
              </a:rPr>
              <a:t>n+1</a:t>
            </a:r>
            <a:r>
              <a:rPr lang="en-US" altLang="zh-CN" dirty="0"/>
              <a:t>]</a:t>
            </a:r>
          </a:p>
          <a:p>
            <a:pPr marL="0" lvl="0" indent="0" algn="ctr" rtl="0">
              <a:spcBef>
                <a:spcPts val="0"/>
              </a:spcBef>
              <a:spcAft>
                <a:spcPts val="2100"/>
              </a:spcAft>
              <a:buNone/>
            </a:pPr>
            <a:r>
              <a:rPr lang="en-US" altLang="zh-CN" dirty="0">
                <a:solidFill>
                  <a:schemeClr val="accent5"/>
                </a:solidFill>
              </a:rPr>
              <a:t>(2)</a:t>
            </a: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04</a:t>
            </a:r>
            <a:endParaRPr dirty="0">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05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Add a brief </a:t>
            </a:r>
            <a:r>
              <a:rPr lang="en" dirty="0">
                <a:solidFill>
                  <a:schemeClr val="accent1"/>
                </a:solidFill>
              </a:rPr>
              <a:t>introduction </a:t>
            </a:r>
            <a:r>
              <a:rPr lang="en" dirty="0"/>
              <a:t>of your section here: Let’s dive in and get to know some interesting facts about animals!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WE WILL TALK ABOUT THIS </a:t>
            </a:r>
            <a:r>
              <a:rPr lang="en" sz="6800" dirty="0">
                <a:solidFill>
                  <a:schemeClr val="accent1"/>
                </a:solidFill>
              </a:rPr>
              <a:t>FIRST</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dirty="0"/>
              <a:t>CATS </a:t>
            </a:r>
            <a:r>
              <a:rPr lang="en" sz="7000" dirty="0">
                <a:solidFill>
                  <a:schemeClr val="accent1"/>
                </a:solidFill>
              </a:rPr>
              <a:t>LOVE </a:t>
            </a:r>
            <a:r>
              <a:rPr lang="en" sz="5000" dirty="0"/>
              <a:t>TO SLEEP.</a:t>
            </a:r>
            <a:endParaRPr sz="5000" dirty="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dirty="0"/>
              <a:t>A fifteen-year-old cat has probably spent ten years of its life sleeping.</a:t>
            </a:r>
            <a:endParaRPr dirty="0"/>
          </a:p>
          <a:p>
            <a:pPr marL="0" lvl="0" indent="0" algn="l" rtl="0">
              <a:lnSpc>
                <a:spcPct val="115000"/>
              </a:lnSpc>
              <a:spcBef>
                <a:spcPts val="2100"/>
              </a:spcBef>
              <a:spcAft>
                <a:spcPts val="0"/>
              </a:spcAft>
              <a:buSzPts val="1900"/>
              <a:buNone/>
            </a:pPr>
            <a:r>
              <a:rPr lang="en" dirty="0"/>
              <a:t>Also, cats use their whiskers as feelers to determine if a space is too small to squeeze through.</a:t>
            </a: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2100"/>
              </a:spcAft>
              <a:buSzPts val="1900"/>
              <a:buNone/>
            </a:pPr>
            <a:endParaRPr dirty="0"/>
          </a:p>
        </p:txBody>
      </p:sp>
      <p:sp>
        <p:nvSpPr>
          <p:cNvPr id="6" name="Google Shape;512;p35">
            <a:extLst>
              <a:ext uri="{FF2B5EF4-FFF2-40B4-BE49-F238E27FC236}">
                <a16:creationId xmlns:a16="http://schemas.microsoft.com/office/drawing/2014/main" id="{14CE7E4D-38EF-9F9F-7BE5-30F1B4A8ED51}"/>
              </a:ext>
            </a:extLst>
          </p:cNvPr>
          <p:cNvSpPr/>
          <p:nvPr/>
        </p:nvSpPr>
        <p:spPr>
          <a:xfrm>
            <a:off x="6554900" y="273054"/>
            <a:ext cx="5548200" cy="6127746"/>
          </a:xfrm>
          <a:prstGeom prst="roundRect">
            <a:avLst>
              <a:gd name="adj" fmla="val 3539"/>
            </a:avLst>
          </a:prstGeom>
          <a:blipFill>
            <a:blip r:embed="rId3"/>
            <a:stretch>
              <a:fillRect/>
            </a:stretch>
          </a:blip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3"/>
                </a:solidFill>
              </a:rPr>
              <a:t>HELLO!</a:t>
            </a:r>
            <a:r>
              <a:rPr lang="en"/>
              <a:t> I’m…</a:t>
            </a:r>
            <a:endParaRPr/>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100" dirty="0">
                <a:solidFill>
                  <a:schemeClr val="accent3"/>
                </a:solidFill>
              </a:rPr>
              <a:t>&lt;p&gt; </a:t>
            </a:r>
            <a:r>
              <a:rPr lang="en" dirty="0"/>
              <a:t>Here is where you introduce yourself. </a:t>
            </a:r>
            <a:r>
              <a:rPr lang="en" sz="2100" dirty="0">
                <a:solidFill>
                  <a:schemeClr val="accent3"/>
                </a:solidFill>
              </a:rPr>
              <a:t>&lt;/p&gt;</a:t>
            </a:r>
            <a:endParaRPr dirty="0"/>
          </a:p>
          <a:p>
            <a:pPr marL="0" lvl="0" indent="0" algn="l" rtl="0">
              <a:spcBef>
                <a:spcPts val="2100"/>
              </a:spcBef>
              <a:spcAft>
                <a:spcPts val="2100"/>
              </a:spcAft>
              <a:buNone/>
            </a:pPr>
            <a:r>
              <a:rPr lang="en" dirty="0"/>
              <a:t>You can add your name, title and a little background. Right click the image and replace it with your own.</a:t>
            </a:r>
            <a:endParaRPr dirty="0"/>
          </a:p>
        </p:txBody>
      </p:sp>
      <p:pic>
        <p:nvPicPr>
          <p:cNvPr id="388" name="Google Shape;388;p23"/>
          <p:cNvPicPr preferRelativeResize="0"/>
          <p:nvPr/>
        </p:nvPicPr>
        <p:blipFill rotWithShape="1">
          <a:blip r:embed="rId3">
            <a:alphaModFix/>
          </a:blip>
          <a:srcRect l="19237" r="21660"/>
          <a:stretch/>
        </p:blipFill>
        <p:spPr>
          <a:xfrm flipH="1">
            <a:off x="7574126" y="2129925"/>
            <a:ext cx="2673424" cy="302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3"/>
                </a:solidFill>
              </a:rPr>
              <a:t>KNOW?</a:t>
            </a:r>
            <a:endParaRPr sz="600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a:solidFill>
                  <a:schemeClr val="accent3"/>
                </a:solidFill>
              </a:rPr>
              <a:t>&lt;p&gt;</a:t>
            </a:r>
            <a:r>
              <a:rPr lang="en" b="0"/>
              <a:t> Elephants and storms. </a:t>
            </a:r>
            <a:r>
              <a:rPr lang="en" b="0">
                <a:solidFill>
                  <a:schemeClr val="accent3"/>
                </a:solidFill>
              </a:rPr>
              <a:t>&lt;/p&gt;</a:t>
            </a:r>
            <a:endParaRPr b="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1" name="Google Shape;441;p29"/>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3"/>
                </a:solidFill>
              </a:rPr>
              <a:t>&lt;p&gt; </a:t>
            </a:r>
            <a:r>
              <a:rPr lang="en"/>
              <a:t>Pandas </a:t>
            </a:r>
            <a:r>
              <a:rPr lang="en">
                <a:solidFill>
                  <a:schemeClr val="accent3"/>
                </a:solidFill>
              </a:rPr>
              <a:t>don’t hibernate</a:t>
            </a:r>
            <a:r>
              <a:rPr lang="en"/>
              <a:t>. </a:t>
            </a:r>
            <a:r>
              <a:rPr lang="en">
                <a:solidFill>
                  <a:schemeClr val="accent3"/>
                </a:solidFill>
              </a:rPr>
              <a:t>&lt;/p&gt;</a:t>
            </a:r>
            <a:endParaRPr/>
          </a:p>
        </p:txBody>
      </p:sp>
      <p:sp>
        <p:nvSpPr>
          <p:cNvPr id="442" name="Google Shape;442;p29"/>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443" name="Google Shape;443;p29"/>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&lt;p&gt; </a:t>
            </a:r>
            <a:r>
              <a:rPr lang="en"/>
              <a:t>There are </a:t>
            </a:r>
            <a:r>
              <a:rPr lang="en">
                <a:solidFill>
                  <a:schemeClr val="accent2"/>
                </a:solidFill>
              </a:rPr>
              <a:t>more kangaroos than humans</a:t>
            </a:r>
            <a:r>
              <a:rPr lang="en"/>
              <a:t> in Australia. </a:t>
            </a:r>
            <a:r>
              <a:rPr lang="en">
                <a:solidFill>
                  <a:schemeClr val="accent2"/>
                </a:solidFill>
              </a:rPr>
              <a:t>&lt;/p&gt;</a:t>
            </a:r>
            <a:endParaRPr>
              <a:solidFill>
                <a:schemeClr val="accent2"/>
              </a:solidFill>
            </a:endParaRPr>
          </a:p>
        </p:txBody>
      </p:sp>
      <p:sp>
        <p:nvSpPr>
          <p:cNvPr id="444" name="Google Shape;444;p29"/>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445" name="Google Shape;445;p29"/>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6" name="Google Shape;446;p29"/>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1042</Words>
  <Application>Microsoft Macintosh PowerPoint</Application>
  <PresentationFormat>Widescreen</PresentationFormat>
  <Paragraphs>119</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Griffy</vt:lpstr>
      <vt:lpstr>Calibri</vt:lpstr>
      <vt:lpstr>Abril Fatface</vt:lpstr>
      <vt:lpstr>Roboto</vt:lpstr>
      <vt:lpstr>Roboto Mono</vt:lpstr>
      <vt:lpstr>Homemade Apple</vt:lpstr>
      <vt:lpstr>Roboto Mono SemiBold</vt:lpstr>
      <vt:lpstr>Aldrich</vt:lpstr>
      <vt:lpstr>Poppins</vt:lpstr>
      <vt:lpstr>Arial</vt:lpstr>
      <vt:lpstr>SlidesMania</vt:lpstr>
      <vt:lpstr>Java OOP 2D Box Pushing Game Code Analysis.</vt:lpstr>
      <vt:lpstr>06</vt:lpstr>
      <vt:lpstr>WE WILL TALK ABOUT THIS FIRST</vt:lpstr>
      <vt:lpstr>CATS LOVE TO SLEEP.</vt:lpstr>
      <vt:lpstr>HELLO! I’m…</vt:lpstr>
      <vt:lpstr>DID YOU KNOW?</vt:lpstr>
      <vt:lpstr>DID YOU KNOW?</vt:lpstr>
      <vt:lpstr>CLEARLY, ANIMALS KNOW MORE THAN WE THINK, AND THINK A GREAT DEAL MORE THAN WE KNOW.</vt:lpstr>
      <vt:lpstr>DID YOU KNOW?</vt:lpstr>
      <vt:lpstr>VERY INTERESTING FACTS</vt:lpstr>
      <vt:lpstr>NOW WE WILL TALK ABOUT THIS </vt:lpstr>
      <vt:lpstr>DOGS CAN SMELL YOUR FEELINGS</vt:lpstr>
      <vt:lpstr>THIS IS AN EDITABLE WORLD MAP</vt:lpstr>
      <vt:lpstr>PANDAS DON’T HIBERNATE. </vt:lpstr>
      <vt:lpstr>KOALAS ARE EVEN MORE LAZY  THAN CATS.</vt:lpstr>
      <vt:lpstr>SOME FACTS ABOUT MY CATS.</vt:lpstr>
      <vt:lpstr>LET’S REVIEW SOME FACTS.</vt:lpstr>
      <vt:lpstr>THIS IS OUR TEAM</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OOP 2D Box Pushing Game Code Analysis.</dc:title>
  <cp:lastModifiedBy>Jun Wei Wang</cp:lastModifiedBy>
  <cp:revision>3</cp:revision>
  <dcterms:modified xsi:type="dcterms:W3CDTF">2023-04-23T14:56:11Z</dcterms:modified>
</cp:coreProperties>
</file>